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9C82-32F5-448C-BA32-9E2FD5D41C7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349CC-7DAA-43AC-9EA8-EB5D0139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5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ECE7-A73F-D509-3A10-495107467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3A848-641C-6B3A-BC96-89CA745BA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0C42B-84B3-A052-7E03-2E4BCD8F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D6B3-2344-448C-AE34-FE0C1CBA1126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34B3-115A-10CB-43F7-EF7D76DC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BDB9-9864-5D9E-E2D9-45FF4DF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448B-E061-F577-B721-54648206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879C5-F123-8BE1-32A6-095065BB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E4855-BF3B-0711-996A-025F627B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E6C0-745B-40BA-B0A0-E7334EA22A0F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68E8A-E6DA-76DC-47A6-AE3D0C06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7C8E-0DA8-1DF0-02AA-CA20F811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59FC3-23DE-373D-C142-E7B8325AA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60B69-B2E0-F608-1811-8DD8A723E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34D7C-4B3F-233D-FA51-BD80CFBA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4CF-438A-4641-B602-9EF23E43DDB5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BEF17-7623-5FB5-764E-9601F1E6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BB5C-21A8-E5BE-7D4D-883397E8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ED77-C60A-BBDF-D194-826CCBE1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F9B6-0DD7-6E6A-86A2-5F749B7B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C16EB-BE0F-8FDD-CA21-EC082C28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BE5D-765E-4210-B2C6-D67561E57E5B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6929D-84C6-2AAB-B3EE-00E18922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2DE83-2406-CF4F-7214-A03C7551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C273-A41D-0D11-1BAC-C4306EF1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D037-64F6-6C8B-5F74-5918AB63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121D-8CE6-DE83-C536-F506ACE4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F44-62A9-44E1-BABE-D8CD26522AFB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97ADB-E9CA-98E6-7514-6CC6483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328F-2A40-A9DC-E7E5-09280168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1431-A567-2C8D-3EB3-19FAF650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6B54-0D2F-7AFD-5955-F34968B07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D34-0CA5-51C9-A3BB-EE30FD49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46D6F-14E1-1544-7063-03FEADBF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DB0-1B1B-4ECF-81E0-40B95555736B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7E3C8-3205-A190-F9DA-A21A3729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AEEFD-E1BE-1DAE-4600-EF5E7F1D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C4E9-F659-171B-DAF2-2D2B2D91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B08F5-1FA2-0579-07B1-F69FBAC47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86119-3923-BC60-7C97-99A343B7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FFFF5-E463-420C-FAD3-40268FB2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2AE6C-9F23-6638-DECE-299A51391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82CA1-8B94-04E8-CDA5-D5E65574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181E-6F34-4BAB-9014-3BBCDD994D4E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DAFA3-5B8B-923B-4E13-D8717D1E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CFD58-0582-3C89-10DC-B812522A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790-11F2-79CC-CF15-86B5505E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FF438-6188-7CD2-1537-CEE7A568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A410-A6EF-4C41-8A83-EDFB3F48329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FD2B7-15B7-67CE-3DE7-DEBAF595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A55DE-434C-800E-EBCA-C8C40BF4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5DDF5-AB2F-66AF-E01B-DA2AFDF5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8EB-F5A2-4897-AF31-ACE37E01D1D3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793C3-8EED-2AAF-EB8F-56708280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4F763-B794-5046-BC6C-15120477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8FA2-D69E-512A-596B-9DEF855B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0DDD0-3465-3FEF-34ED-0A2AA54F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2A54D-0AAC-F592-36D5-7D58B2EE0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0380-4AC2-5981-3842-20E170ED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90A4-26C1-4875-9361-321E1C848DEE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F7E68-D56E-8312-9858-10D59468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06A4E-08AC-086D-2648-B9CC40C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EB24-244E-5D0B-A098-915CCE85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CA9F4-508C-91A3-3B41-91A207B7A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F8C03-6200-27D1-9367-1DE991DB7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AC5B-1C55-6C25-E9E0-13305F44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92B8-394D-4724-8F92-CEEC8E87AC23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A75D3-0F99-1935-0AD1-3D748A70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214C0-86D4-95D2-D1CE-779D4A8A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94A1D-FAC2-7388-CC52-5ADD771E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365126"/>
            <a:ext cx="7068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E6808-C766-DADF-0C94-BDAFB2378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926F-6449-038B-5A5C-FE798FF8A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5D05-E77C-42B0-AA42-E30E767E1141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D83A-90D4-1537-9CD9-0BF51D941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B322-FD33-43EC-D14A-EADD66C43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Flat Illustration of a Light Bulb Graphic by sijadesain · Creative Fabrica">
            <a:extLst>
              <a:ext uri="{FF2B5EF4-FFF2-40B4-BE49-F238E27FC236}">
                <a16:creationId xmlns:a16="http://schemas.microsoft.com/office/drawing/2014/main" id="{FEF5DAF3-530E-6D0A-BAC6-F005B7400F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r="26774" b="14782"/>
          <a:stretch/>
        </p:blipFill>
        <p:spPr bwMode="auto">
          <a:xfrm>
            <a:off x="443883" y="365126"/>
            <a:ext cx="790114" cy="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OATA%202023%20V3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749F-480C-6B93-8B93-9C797683D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Planning, Testing Projects, Tools, Rubrics, and Grading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6BFF8-6F24-8EC2-07B4-8D1190AA8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02611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A41C-A264-0816-CDDA-294EBCEC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D4C8-163F-40ED-72B7-1928E6DA9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Building boards – one time expense</a:t>
            </a:r>
          </a:p>
          <a:p>
            <a:pPr lvl="1"/>
            <a:r>
              <a:rPr lang="en-US" dirty="0"/>
              <a:t>Range from simple plastic box for NM cable &lt; $5</a:t>
            </a:r>
          </a:p>
          <a:p>
            <a:pPr lvl="1"/>
            <a:r>
              <a:rPr lang="en-US" dirty="0"/>
              <a:t>Metal boxes and conduit</a:t>
            </a:r>
          </a:p>
          <a:p>
            <a:pPr lvl="1"/>
            <a:r>
              <a:rPr lang="en-US" dirty="0"/>
              <a:t>Combination boards</a:t>
            </a:r>
          </a:p>
          <a:p>
            <a:pPr lvl="1"/>
            <a:r>
              <a:rPr lang="en-US" dirty="0"/>
              <a:t>Boards with panels &gt; $40</a:t>
            </a:r>
          </a:p>
          <a:p>
            <a:r>
              <a:rPr lang="en-US" dirty="0"/>
              <a:t>Ideally need enough boards so they can be graded later.   Depends on class size and rotation strategy.</a:t>
            </a:r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Switches (toggle and 3 way)</a:t>
            </a:r>
          </a:p>
          <a:p>
            <a:pPr lvl="1"/>
            <a:r>
              <a:rPr lang="en-US" dirty="0"/>
              <a:t>DR</a:t>
            </a:r>
          </a:p>
          <a:p>
            <a:pPr lvl="1"/>
            <a:r>
              <a:rPr lang="en-US" dirty="0"/>
              <a:t>Lamps</a:t>
            </a:r>
          </a:p>
          <a:p>
            <a:pPr lvl="1"/>
            <a:r>
              <a:rPr lang="en-US" dirty="0"/>
              <a:t>Breakers for panels</a:t>
            </a:r>
          </a:p>
          <a:p>
            <a:r>
              <a:rPr lang="en-US" dirty="0"/>
              <a:t>Devices will break so plan for some replacement</a:t>
            </a:r>
          </a:p>
          <a:p>
            <a:r>
              <a:rPr lang="en-US" dirty="0"/>
              <a:t>Consumables</a:t>
            </a:r>
          </a:p>
          <a:p>
            <a:pPr lvl="1"/>
            <a:r>
              <a:rPr lang="en-US" dirty="0"/>
              <a:t>Wire is main expense</a:t>
            </a:r>
          </a:p>
          <a:p>
            <a:pPr lvl="1"/>
            <a:r>
              <a:rPr lang="en-US" dirty="0"/>
              <a:t>Wire can be reused to some extent.  Used wire makes good “pig tails”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7C2E-75E9-00E2-6046-20688D54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18606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8660-FE66-8077-5A41-F2D4834E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CB4E-537A-36EB-4C6E-4DA967BCB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one for your project(s)</a:t>
            </a:r>
          </a:p>
          <a:p>
            <a:r>
              <a:rPr lang="en-US" dirty="0"/>
              <a:t>Use for budgeting, inventory and ordering</a:t>
            </a:r>
          </a:p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Use common quantities  (ex.  500’ THHN wire or 250’ 14/2 NM cable)</a:t>
            </a:r>
          </a:p>
          <a:p>
            <a:pPr lvl="1"/>
            <a:r>
              <a:rPr lang="en-US" dirty="0"/>
              <a:t>Determine a per student amount (allow for waste)</a:t>
            </a:r>
          </a:p>
          <a:p>
            <a:pPr lvl="1"/>
            <a:r>
              <a:rPr lang="en-US" dirty="0"/>
              <a:t>Calculate the quantity needed then round up to whole units for ordering</a:t>
            </a:r>
          </a:p>
          <a:p>
            <a:pPr lvl="1"/>
            <a:r>
              <a:rPr lang="en-US" dirty="0">
                <a:hlinkClick r:id="rId2" action="ppaction://hlinkfile"/>
              </a:rPr>
              <a:t>Spreadsheet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72DEE-D36B-CEA0-F5E9-AB928F3B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166673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A916-C93D-0E24-397E-BAF8060B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8714-9F0E-A74C-8F37-0958C7D3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are modest</a:t>
            </a:r>
          </a:p>
          <a:p>
            <a:pPr lvl="1"/>
            <a:r>
              <a:rPr lang="en-US" dirty="0"/>
              <a:t>Screwdrivers</a:t>
            </a:r>
          </a:p>
          <a:p>
            <a:pPr lvl="1"/>
            <a:r>
              <a:rPr lang="en-US" dirty="0"/>
              <a:t>Wire strippers</a:t>
            </a:r>
          </a:p>
          <a:p>
            <a:pPr lvl="1"/>
            <a:r>
              <a:rPr lang="en-US" dirty="0"/>
              <a:t>Utility knives or cable rippers for NM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0E3A0-E2A4-11D7-D3D2-8A732E5B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27833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C33C-CCFD-FA32-D5AB-5E66953E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ABA2C-1953-583F-25CB-0A778827B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caddy for tools or a separate cabinet   </a:t>
            </a:r>
          </a:p>
          <a:p>
            <a:r>
              <a:rPr lang="en-US" dirty="0"/>
              <a:t>Should be easy to inventory.  Put tape over missing slots</a:t>
            </a:r>
          </a:p>
          <a:p>
            <a:r>
              <a:rPr lang="en-US" dirty="0"/>
              <a:t>Do not use for other skills!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6E807-7A85-3AAD-CCE8-1317F620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pic>
        <p:nvPicPr>
          <p:cNvPr id="8" name="Picture 7" descr="A picture containing indoor, wooden, blue, tool&#10;&#10;Description automatically generated">
            <a:extLst>
              <a:ext uri="{FF2B5EF4-FFF2-40B4-BE49-F238E27FC236}">
                <a16:creationId xmlns:a16="http://schemas.microsoft.com/office/drawing/2014/main" id="{B5DD2A4B-75E8-97C7-6A22-44DD058BC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/>
          <a:stretch/>
        </p:blipFill>
        <p:spPr>
          <a:xfrm>
            <a:off x="4572000" y="3632522"/>
            <a:ext cx="4572000" cy="2835118"/>
          </a:xfrm>
          <a:prstGeom prst="rect">
            <a:avLst/>
          </a:prstGeom>
        </p:spPr>
      </p:pic>
      <p:pic>
        <p:nvPicPr>
          <p:cNvPr id="6" name="Picture 5" descr="A picture containing office supplies, indoor, floor, wooden&#10;&#10;Description automatically generated">
            <a:extLst>
              <a:ext uri="{FF2B5EF4-FFF2-40B4-BE49-F238E27FC236}">
                <a16:creationId xmlns:a16="http://schemas.microsoft.com/office/drawing/2014/main" id="{783B03B6-12B8-ACDE-A523-35C9FC858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0342" r="14300" b="8599"/>
          <a:stretch/>
        </p:blipFill>
        <p:spPr>
          <a:xfrm>
            <a:off x="4665" y="3599854"/>
            <a:ext cx="4047892" cy="28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FADE-43DB-8479-FDAD-7FD5120E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Tool Storage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C85AA-7C27-AE2B-8110-53018C78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pic>
        <p:nvPicPr>
          <p:cNvPr id="8" name="Picture 7" descr="A picture containing indoor, wall, box, wooden&#10;&#10;Description automatically generated">
            <a:extLst>
              <a:ext uri="{FF2B5EF4-FFF2-40B4-BE49-F238E27FC236}">
                <a16:creationId xmlns:a16="http://schemas.microsoft.com/office/drawing/2014/main" id="{7FCCB282-668F-3C2F-66C9-1C234CBBB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722"/>
            <a:ext cx="7025268" cy="4702865"/>
          </a:xfrm>
          <a:prstGeom prst="rect">
            <a:avLst/>
          </a:prstGeom>
        </p:spPr>
      </p:pic>
      <p:pic>
        <p:nvPicPr>
          <p:cNvPr id="11" name="Content Placeholder 5" descr="A picture containing indoor, wall, office supplies, bottle&#10;&#10;Description automatically generated">
            <a:extLst>
              <a:ext uri="{FF2B5EF4-FFF2-40B4-BE49-F238E27FC236}">
                <a16:creationId xmlns:a16="http://schemas.microsoft.com/office/drawing/2014/main" id="{A36A5B07-FFDE-F2AF-0A64-DE90EEF0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2" y="1823902"/>
            <a:ext cx="65001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736C-28F9-F619-42EB-53587A8B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&amp; 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500D-ACEB-2092-EBC9-050C6506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by box (faster)</a:t>
            </a:r>
          </a:p>
          <a:p>
            <a:r>
              <a:rPr lang="en-US" dirty="0"/>
              <a:t>Give points for following the rules</a:t>
            </a:r>
          </a:p>
          <a:p>
            <a:r>
              <a:rPr lang="en-US" dirty="0"/>
              <a:t>Give points for the correct circuit (covers multiple boxes)</a:t>
            </a:r>
          </a:p>
          <a:p>
            <a:r>
              <a:rPr lang="en-US" dirty="0"/>
              <a:t>Consider “neatness” for things like stripping of NM cable sheath</a:t>
            </a:r>
          </a:p>
          <a:p>
            <a:r>
              <a:rPr lang="en-US" dirty="0"/>
              <a:t>Note:  Most issues can be fixed!  Make students do it right.    </a:t>
            </a:r>
          </a:p>
          <a:p>
            <a:r>
              <a:rPr lang="en-US" dirty="0"/>
              <a:t>What might you grade on the last project you wired?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FD61D-72E0-EA20-D424-40B8A719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22836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74A8-16B6-49C4-F5F7-BD2785F6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16C5-1B6F-1E25-B7CD-102C039F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fun!</a:t>
            </a:r>
          </a:p>
          <a:p>
            <a:r>
              <a:rPr lang="en-US" dirty="0"/>
              <a:t>Students like to see their project work.</a:t>
            </a:r>
          </a:p>
          <a:p>
            <a:r>
              <a:rPr lang="en-US" dirty="0"/>
              <a:t>Visually check for loose wires</a:t>
            </a:r>
          </a:p>
          <a:p>
            <a:r>
              <a:rPr lang="en-US" dirty="0"/>
              <a:t>Do not test when hot wires are grounded to the box.  </a:t>
            </a:r>
          </a:p>
          <a:p>
            <a:r>
              <a:rPr lang="en-US" dirty="0"/>
              <a:t>Loosely install devices in the boxes to prevent shorts (especially to metal boxes)</a:t>
            </a:r>
          </a:p>
          <a:p>
            <a:r>
              <a:rPr lang="en-US" dirty="0"/>
              <a:t>Use a testing board with a switch.   </a:t>
            </a:r>
          </a:p>
          <a:p>
            <a:r>
              <a:rPr lang="en-US" dirty="0"/>
              <a:t>Have a few plug pig tails.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D8D4E-B560-F7F8-186C-F5060D9A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122129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FFE4-AB90-55D7-0FCC-5BBD4696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BC9A3-438B-5E35-ABF1-9585920B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C5912-A06B-F1EB-DD8E-D4FFF5894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90737"/>
            <a:ext cx="59436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7AA08-2F3B-775C-CAD4-BA855BF36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90737"/>
            <a:ext cx="5943600" cy="267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5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374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Planning, Testing Projects, Tools, Rubrics, and Grading</vt:lpstr>
      <vt:lpstr>Planning</vt:lpstr>
      <vt:lpstr>Materials Spreadsheet</vt:lpstr>
      <vt:lpstr>Tools</vt:lpstr>
      <vt:lpstr>Tool Storage</vt:lpstr>
      <vt:lpstr>Specialized Tool Storage</vt:lpstr>
      <vt:lpstr>Grading &amp; Rubrics</vt:lpstr>
      <vt:lpstr>Testing</vt:lpstr>
      <vt:lpstr>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OATA Electrical Workshop</dc:title>
  <dc:creator>Michael Spiess</dc:creator>
  <cp:lastModifiedBy>Michael Spiess</cp:lastModifiedBy>
  <cp:revision>7</cp:revision>
  <dcterms:created xsi:type="dcterms:W3CDTF">2023-05-26T12:24:34Z</dcterms:created>
  <dcterms:modified xsi:type="dcterms:W3CDTF">2023-06-16T21:52:24Z</dcterms:modified>
</cp:coreProperties>
</file>