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4" r:id="rId2"/>
    <p:sldId id="297" r:id="rId3"/>
    <p:sldId id="296" r:id="rId4"/>
    <p:sldId id="295" r:id="rId5"/>
    <p:sldId id="304" r:id="rId6"/>
    <p:sldId id="305" r:id="rId7"/>
    <p:sldId id="306" r:id="rId8"/>
    <p:sldId id="307" r:id="rId9"/>
    <p:sldId id="298" r:id="rId10"/>
    <p:sldId id="302" r:id="rId11"/>
    <p:sldId id="301" r:id="rId12"/>
    <p:sldId id="300" r:id="rId13"/>
    <p:sldId id="299" r:id="rId14"/>
    <p:sldId id="310" r:id="rId15"/>
    <p:sldId id="308" r:id="rId16"/>
    <p:sldId id="309" r:id="rId17"/>
    <p:sldId id="311" r:id="rId18"/>
    <p:sldId id="312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24D80"/>
    <a:srgbClr val="64778D"/>
    <a:srgbClr val="B0C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852" y="60"/>
      </p:cViewPr>
      <p:guideLst/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3776-713B-43EB-8F2C-DF75D4D7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1338"/>
            <a:ext cx="747544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C87CB-E744-4E98-9A79-22654D29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BA83F-C478-428C-B1C9-B3B6C2E9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F1551-6F69-4D2E-B05B-08CB8B37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C30951-80C3-4EB5-A490-D915230E4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4" y="2170173"/>
            <a:ext cx="2560320" cy="4151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D03CC2-1B17-4665-BD82-C513E01E0F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3112" y="2170173"/>
            <a:ext cx="2560320" cy="4151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F4723C-7839-4501-BCED-9F3C60FB70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5050" y="2170173"/>
            <a:ext cx="2560320" cy="4151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9C8CCB-B560-44BC-869F-4E2E04B271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5" y="1803583"/>
            <a:ext cx="2560638" cy="331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517263B-6A47-4C64-97C0-74969A7E15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0646" y="1803583"/>
            <a:ext cx="2560638" cy="331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2960520B-6107-48E5-A242-C07F4D78E3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4732" y="1803583"/>
            <a:ext cx="2560638" cy="331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961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B3BF87-B5A6-4412-8E35-813D87127E8D}"/>
              </a:ext>
            </a:extLst>
          </p:cNvPr>
          <p:cNvCxnSpPr/>
          <p:nvPr userDrawn="1"/>
        </p:nvCxnSpPr>
        <p:spPr>
          <a:xfrm>
            <a:off x="363071" y="365126"/>
            <a:ext cx="0" cy="1325563"/>
          </a:xfrm>
          <a:prstGeom prst="straightConnector1">
            <a:avLst/>
          </a:prstGeom>
          <a:ln w="12700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CC6790-3EE7-4F28-860A-BDC157ADD340}"/>
              </a:ext>
            </a:extLst>
          </p:cNvPr>
          <p:cNvCxnSpPr>
            <a:cxnSpLocks/>
          </p:cNvCxnSpPr>
          <p:nvPr userDrawn="1"/>
        </p:nvCxnSpPr>
        <p:spPr>
          <a:xfrm>
            <a:off x="363071" y="1690689"/>
            <a:ext cx="0" cy="4486274"/>
          </a:xfrm>
          <a:prstGeom prst="straightConnector1">
            <a:avLst/>
          </a:prstGeom>
          <a:ln w="12700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A8B0CC-E3A1-4796-AC7D-F46E173290D3}"/>
              </a:ext>
            </a:extLst>
          </p:cNvPr>
          <p:cNvCxnSpPr>
            <a:cxnSpLocks/>
          </p:cNvCxnSpPr>
          <p:nvPr userDrawn="1"/>
        </p:nvCxnSpPr>
        <p:spPr>
          <a:xfrm>
            <a:off x="628650" y="221691"/>
            <a:ext cx="7385797" cy="0"/>
          </a:xfrm>
          <a:prstGeom prst="straightConnector1">
            <a:avLst/>
          </a:prstGeom>
          <a:ln w="12700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9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2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8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85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8CC5-92F3-4163-AF5D-7D6C7FEEA6D8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5B1B-811E-4A74-9809-449E0EB99A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C0B4A-D72C-4BA8-8400-C5195DDBEBAD}"/>
              </a:ext>
            </a:extLst>
          </p:cNvPr>
          <p:cNvSpPr txBox="1"/>
          <p:nvPr userDrawn="1"/>
        </p:nvSpPr>
        <p:spPr>
          <a:xfrm>
            <a:off x="6755642" y="6108723"/>
            <a:ext cx="2280029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Bradley Hand ITC" panose="03070402050302030203" pitchFamily="66" charset="0"/>
              </a:rPr>
              <a:t>CATA Skills 2018</a:t>
            </a:r>
            <a:br>
              <a:rPr lang="en-US" dirty="0">
                <a:solidFill>
                  <a:srgbClr val="FFFFFF"/>
                </a:solidFill>
                <a:latin typeface="Bradley Hand ITC" panose="03070402050302030203" pitchFamily="66" charset="0"/>
              </a:rPr>
            </a:br>
            <a:r>
              <a:rPr lang="en-US" dirty="0">
                <a:solidFill>
                  <a:srgbClr val="FFFFFF"/>
                </a:solidFill>
                <a:latin typeface="Bradley Hand ITC" panose="03070402050302030203" pitchFamily="66" charset="0"/>
              </a:rPr>
              <a:t>Drawn By: M. Spiess</a:t>
            </a:r>
          </a:p>
        </p:txBody>
      </p:sp>
    </p:spTree>
    <p:extLst>
      <p:ext uri="{BB962C8B-B14F-4D97-AF65-F5344CB8AC3E}">
        <p14:creationId xmlns:p14="http://schemas.microsoft.com/office/powerpoint/2010/main" val="74839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mmunities.naae.org/community/instruction/mechanic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cwelding.com/smoker-build.html" TargetMode="External"/><Relationship Id="rId3" Type="http://schemas.openxmlformats.org/officeDocument/2006/relationships/hyperlink" Target="https://www.google.com/search?q=barrel+bbq+grill&amp;rlz=1C1GGGE_enUS389US389&amp;source=lnms&amp;tbm=isch&amp;sa=X&amp;ved=0ahUKEwirkLbek-XbAhUDITQIHWViB_cQ_AUICygC&amp;biw=1648&amp;bih=817" TargetMode="External"/><Relationship Id="rId7" Type="http://schemas.openxmlformats.org/officeDocument/2006/relationships/hyperlink" Target="https://www.bakersgas.com/weldmyworld/2011/05/03/how-to-weld-an-ornamental-gate/" TargetMode="External"/><Relationship Id="rId2" Type="http://schemas.openxmlformats.org/officeDocument/2006/relationships/hyperlink" Target="http://www.agedweb.org/agmechan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cwelding.com/fire-pit.html" TargetMode="External"/><Relationship Id="rId5" Type="http://schemas.openxmlformats.org/officeDocument/2006/relationships/hyperlink" Target="http://www.wcwelding.com/storage-shelf-plans.html" TargetMode="External"/><Relationship Id="rId10" Type="http://schemas.openxmlformats.org/officeDocument/2006/relationships/hyperlink" Target="http://redwingsteelworks.com/free-plans/" TargetMode="External"/><Relationship Id="rId4" Type="http://schemas.openxmlformats.org/officeDocument/2006/relationships/hyperlink" Target="https://goo.gl/images/CmG3Sa" TargetMode="External"/><Relationship Id="rId9" Type="http://schemas.openxmlformats.org/officeDocument/2006/relationships/hyperlink" Target="https://trailerpartsunlimite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C12A-A437-444A-AA4E-39FF2B570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Project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48A68-071C-45EA-B2E3-A812F8619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68D6-CAC4-4D99-A291-3FF1442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are Everywhere</a:t>
            </a:r>
          </a:p>
        </p:txBody>
      </p:sp>
      <p:pic>
        <p:nvPicPr>
          <p:cNvPr id="2052" name="Picture 4" descr="Image result for fire pit">
            <a:extLst>
              <a:ext uri="{FF2B5EF4-FFF2-40B4-BE49-F238E27FC236}">
                <a16:creationId xmlns:a16="http://schemas.microsoft.com/office/drawing/2014/main" id="{EC84EE18-AE45-4BA9-A7EE-DD2E28D1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46" y="1690689"/>
            <a:ext cx="6204034" cy="4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68D6-CAC4-4D99-A291-3FF1442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are Everywhere</a:t>
            </a:r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8AA1267D-4CFD-4CB2-AEE4-5D8EC00A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472732"/>
            <a:ext cx="66675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68D6-CAC4-4D99-A291-3FF1442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are Everywhere</a:t>
            </a:r>
          </a:p>
        </p:txBody>
      </p:sp>
      <p:pic>
        <p:nvPicPr>
          <p:cNvPr id="2056" name="Picture 8" descr="Image result for shop table">
            <a:extLst>
              <a:ext uri="{FF2B5EF4-FFF2-40B4-BE49-F238E27FC236}">
                <a16:creationId xmlns:a16="http://schemas.microsoft.com/office/drawing/2014/main" id="{0D690EC6-DC01-4CEC-8FAF-01D1836B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21" y="1976718"/>
            <a:ext cx="6278893" cy="40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68D6-CAC4-4D99-A291-3FF1442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are Everywhere</a:t>
            </a:r>
          </a:p>
        </p:txBody>
      </p:sp>
      <p:pic>
        <p:nvPicPr>
          <p:cNvPr id="2058" name="Picture 10" descr="Image result for utility trailer">
            <a:extLst>
              <a:ext uri="{FF2B5EF4-FFF2-40B4-BE49-F238E27FC236}">
                <a16:creationId xmlns:a16="http://schemas.microsoft.com/office/drawing/2014/main" id="{FC3569D2-9408-4487-B90A-92A4F76A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181503"/>
            <a:ext cx="6562165" cy="31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 Group (request to join)</a:t>
            </a:r>
          </a:p>
          <a:p>
            <a:r>
              <a:rPr lang="en-US" dirty="0" smtClean="0"/>
              <a:t>Posts typically include </a:t>
            </a:r>
          </a:p>
          <a:p>
            <a:pPr lvl="1"/>
            <a:r>
              <a:rPr lang="en-US" dirty="0" smtClean="0"/>
              <a:t>Cool projects students build</a:t>
            </a:r>
          </a:p>
          <a:p>
            <a:pPr lvl="1"/>
            <a:r>
              <a:rPr lang="en-US" dirty="0" smtClean="0"/>
              <a:t>Ideas for shop management</a:t>
            </a:r>
          </a:p>
          <a:p>
            <a:pPr lvl="1"/>
            <a:r>
              <a:rPr lang="en-US" dirty="0" smtClean="0"/>
              <a:t>Interesting stuff like racing tractors (video)</a:t>
            </a:r>
          </a:p>
          <a:p>
            <a:pPr lvl="1"/>
            <a:r>
              <a:rPr lang="en-US" dirty="0" smtClean="0"/>
              <a:t>Requests for ideas</a:t>
            </a:r>
          </a:p>
          <a:p>
            <a:r>
              <a:rPr lang="en-US" dirty="0" smtClean="0"/>
              <a:t>Partly social, partly professional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1373433"/>
            <a:ext cx="8188657" cy="54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19" y="1690689"/>
            <a:ext cx="7643884" cy="51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8" y="1555490"/>
            <a:ext cx="7916839" cy="53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NAAE Communities of Practice (COP)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List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communities.naae.org/community/instruction/mechanics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37" y="3219142"/>
            <a:ext cx="5432947" cy="36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140A-1D64-4A08-9B76-841BB6A6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A4649-CAF6-43CA-B9DB-D8E1CBFA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http://www.agedweb.org/agmechanics</a:t>
            </a:r>
            <a:endParaRPr lang="en-US" dirty="0"/>
          </a:p>
          <a:p>
            <a:r>
              <a:rPr lang="en-US" dirty="0">
                <a:hlinkClick r:id="rId3"/>
              </a:rPr>
              <a:t>Google Images</a:t>
            </a:r>
            <a:endParaRPr lang="en-US" dirty="0"/>
          </a:p>
          <a:p>
            <a:r>
              <a:rPr lang="en-US" dirty="0"/>
              <a:t> </a:t>
            </a:r>
            <a:r>
              <a:rPr lang="en-US" u="sng" dirty="0">
                <a:hlinkClick r:id="rId4"/>
              </a:rPr>
              <a:t>https://goo.gl/images/CmG3Sa</a:t>
            </a:r>
            <a:endParaRPr lang="en-US" dirty="0"/>
          </a:p>
          <a:p>
            <a:r>
              <a:rPr lang="en-US" dirty="0"/>
              <a:t> </a:t>
            </a:r>
            <a:r>
              <a:rPr lang="en-US" u="sng" dirty="0">
                <a:hlinkClick r:id="rId5"/>
              </a:rPr>
              <a:t>http://www.wcwelding.com/storage-shelf-plans.html</a:t>
            </a:r>
            <a:endParaRPr lang="en-US" dirty="0"/>
          </a:p>
          <a:p>
            <a:r>
              <a:rPr lang="en-US" dirty="0"/>
              <a:t> </a:t>
            </a:r>
            <a:r>
              <a:rPr lang="en-US" u="sng" dirty="0">
                <a:hlinkClick r:id="rId6"/>
              </a:rPr>
              <a:t>http://www.wcwelding.com/fire-pit.html</a:t>
            </a:r>
            <a:endParaRPr lang="en-US" dirty="0"/>
          </a:p>
          <a:p>
            <a:r>
              <a:rPr lang="en-US" dirty="0"/>
              <a:t> </a:t>
            </a:r>
            <a:r>
              <a:rPr lang="en-US" u="sng" dirty="0">
                <a:hlinkClick r:id="rId7"/>
              </a:rPr>
              <a:t>https://www.bakersgas.com/weldmyworld/2011/05/03/how-to-weld-an-ornamental-gate/</a:t>
            </a:r>
            <a:endParaRPr lang="en-US" dirty="0"/>
          </a:p>
          <a:p>
            <a:r>
              <a:rPr lang="en-US" dirty="0"/>
              <a:t> </a:t>
            </a:r>
            <a:r>
              <a:rPr lang="en-US" u="sng" dirty="0">
                <a:hlinkClick r:id="rId8"/>
              </a:rPr>
              <a:t>http://</a:t>
            </a:r>
            <a:r>
              <a:rPr lang="en-US" u="sng" dirty="0" smtClean="0">
                <a:hlinkClick r:id="rId8"/>
              </a:rPr>
              <a:t>www.wcwelding.com/smoker-build.html</a:t>
            </a:r>
            <a:endParaRPr lang="en-US" u="sng" dirty="0" smtClean="0"/>
          </a:p>
          <a:p>
            <a:r>
              <a:rPr lang="en-US" u="sng" dirty="0">
                <a:hlinkClick r:id="rId9"/>
              </a:rPr>
              <a:t>https://trailerpartsunlimited.com</a:t>
            </a:r>
            <a:r>
              <a:rPr lang="en-US" u="sng" dirty="0" smtClean="0">
                <a:hlinkClick r:id="rId9"/>
              </a:rPr>
              <a:t>/</a:t>
            </a:r>
            <a:endParaRPr lang="en-US" u="sng" dirty="0" smtClean="0"/>
          </a:p>
          <a:p>
            <a:r>
              <a:rPr lang="en-US" u="sng" dirty="0" smtClean="0">
                <a:hlinkClick r:id="rId10"/>
              </a:rPr>
              <a:t>http</a:t>
            </a:r>
            <a:r>
              <a:rPr lang="en-US" u="sng" dirty="0">
                <a:hlinkClick r:id="rId10"/>
              </a:rPr>
              <a:t>://redwingsteelworks.com/free-plans</a:t>
            </a:r>
            <a:r>
              <a:rPr lang="en-US" u="sng" dirty="0" smtClean="0">
                <a:hlinkClick r:id="rId10"/>
              </a:rPr>
              <a:t>/</a:t>
            </a:r>
            <a:r>
              <a:rPr lang="en-US" u="sng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5A2E-D9E8-488E-80A9-FA173B31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ADC6-ABB9-4DC1-A4A2-226CE6BE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SLO’s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Construction Techniques</a:t>
            </a:r>
          </a:p>
          <a:p>
            <a:pPr lvl="1"/>
            <a:r>
              <a:rPr lang="en-US" dirty="0"/>
              <a:t>Layout</a:t>
            </a:r>
          </a:p>
          <a:p>
            <a:r>
              <a:rPr lang="en-US" dirty="0"/>
              <a:t>Bills of Materials</a:t>
            </a:r>
          </a:p>
          <a:p>
            <a:pPr lvl="1"/>
            <a:r>
              <a:rPr lang="en-US" dirty="0"/>
              <a:t>Good skill for students</a:t>
            </a:r>
          </a:p>
          <a:p>
            <a:pPr lvl="1"/>
            <a:r>
              <a:rPr lang="en-US" dirty="0"/>
              <a:t>Use to order materials</a:t>
            </a:r>
          </a:p>
          <a:p>
            <a:r>
              <a:rPr lang="en-US" dirty="0"/>
              <a:t>Shop Agreements</a:t>
            </a:r>
          </a:p>
          <a:p>
            <a:pPr lvl="1"/>
            <a:r>
              <a:rPr lang="en-US" dirty="0"/>
              <a:t>Need to have formal agreement to cover costs.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3B5E-68EA-4350-8EF6-7CB605B3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Project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9535-506B-4838-B258-EC258F9F9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Size/Complexity</a:t>
            </a:r>
          </a:p>
          <a:p>
            <a:r>
              <a:rPr lang="en-US" dirty="0"/>
              <a:t>Shop Tooling</a:t>
            </a:r>
          </a:p>
          <a:p>
            <a:r>
              <a:rPr lang="en-US" dirty="0"/>
              <a:t>Your Skills</a:t>
            </a:r>
          </a:p>
          <a:p>
            <a:r>
              <a:rPr lang="en-US" dirty="0"/>
              <a:t>Shop Space</a:t>
            </a:r>
          </a:p>
        </p:txBody>
      </p:sp>
    </p:spTree>
    <p:extLst>
      <p:ext uri="{BB962C8B-B14F-4D97-AF65-F5344CB8AC3E}">
        <p14:creationId xmlns:p14="http://schemas.microsoft.com/office/powerpoint/2010/main" val="39392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EDED-EB03-423C-89A3-8FFCD183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2586B-9097-4E27-8C7C-3C8ACF21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Small projects for the entire class</a:t>
            </a:r>
          </a:p>
          <a:p>
            <a:r>
              <a:rPr lang="en-US" dirty="0"/>
              <a:t>Mid size projects  (fire pits, BBQs,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Fairly easy to manage</a:t>
            </a:r>
          </a:p>
          <a:p>
            <a:pPr lvl="1"/>
            <a:r>
              <a:rPr lang="en-US" dirty="0"/>
              <a:t>May  “stock” common supplies</a:t>
            </a:r>
          </a:p>
          <a:p>
            <a:pPr lvl="1"/>
            <a:r>
              <a:rPr lang="en-US" dirty="0"/>
              <a:t>May build many of the same, look for details to differentiate. </a:t>
            </a:r>
          </a:p>
          <a:p>
            <a:r>
              <a:rPr lang="en-US" dirty="0"/>
              <a:t>Large Projects  (trailers, scrapers, etc.)</a:t>
            </a:r>
          </a:p>
          <a:p>
            <a:pPr lvl="1"/>
            <a:r>
              <a:rPr lang="en-US" dirty="0"/>
              <a:t>Components are more complex – find vendors</a:t>
            </a:r>
          </a:p>
          <a:p>
            <a:pPr lvl="1"/>
            <a:r>
              <a:rPr lang="en-US" dirty="0"/>
              <a:t>Construction techniques often build on those used for smaller projects (ex. squaring a frame)</a:t>
            </a:r>
          </a:p>
          <a:p>
            <a:pPr lvl="1"/>
            <a:r>
              <a:rPr lang="en-US" dirty="0"/>
              <a:t>Be prepared to handle larger projects (make sure you can get it out of the shop…)</a:t>
            </a:r>
          </a:p>
        </p:txBody>
      </p:sp>
    </p:spTree>
    <p:extLst>
      <p:ext uri="{BB962C8B-B14F-4D97-AF65-F5344CB8AC3E}">
        <p14:creationId xmlns:p14="http://schemas.microsoft.com/office/powerpoint/2010/main" val="30523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14D1-DF62-42F3-8058-4469420D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EB5D7-AF46-44B3-849A-6C179C29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plans call for specific tools (ex. CNC Plasma Cutter)</a:t>
            </a:r>
          </a:p>
          <a:p>
            <a:r>
              <a:rPr lang="en-US" dirty="0"/>
              <a:t>Don’t abandon the project just because your don’t have a tool.</a:t>
            </a:r>
          </a:p>
          <a:p>
            <a:r>
              <a:rPr lang="en-US" dirty="0"/>
              <a:t>Consider:</a:t>
            </a:r>
          </a:p>
          <a:p>
            <a:pPr lvl="1"/>
            <a:r>
              <a:rPr lang="en-US" dirty="0"/>
              <a:t>Use a different tool or material</a:t>
            </a:r>
          </a:p>
          <a:p>
            <a:pPr lvl="1"/>
            <a:r>
              <a:rPr lang="en-US" dirty="0"/>
              <a:t>Ask a neighboring program</a:t>
            </a:r>
          </a:p>
          <a:p>
            <a:pPr lvl="1"/>
            <a:r>
              <a:rPr lang="en-US" dirty="0"/>
              <a:t>Ask a commercial business to help you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Funding  for tooling</a:t>
            </a:r>
          </a:p>
          <a:p>
            <a:pPr lvl="1"/>
            <a:r>
              <a:rPr lang="en-US" dirty="0" smtClean="0"/>
              <a:t>Wish List </a:t>
            </a:r>
            <a:r>
              <a:rPr lang="en-US" dirty="0" smtClean="0"/>
              <a:t>– 5 year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C64E-2AB3-4847-A9A8-24636C8E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80D5F-2F99-45F7-925F-02406FC17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your students you “learn by doing”</a:t>
            </a:r>
          </a:p>
          <a:p>
            <a:r>
              <a:rPr lang="en-US" dirty="0"/>
              <a:t>Consider building some prototypes for </a:t>
            </a:r>
            <a:r>
              <a:rPr lang="en-US" dirty="0" smtClean="0"/>
              <a:t>experience</a:t>
            </a:r>
          </a:p>
          <a:p>
            <a:r>
              <a:rPr lang="en-US" dirty="0" smtClean="0"/>
              <a:t>Gain skills by working with experienced people</a:t>
            </a:r>
          </a:p>
          <a:p>
            <a:pPr lvl="1"/>
            <a:r>
              <a:rPr lang="en-US" dirty="0" smtClean="0"/>
              <a:t>Cabinet makers</a:t>
            </a:r>
          </a:p>
          <a:p>
            <a:pPr lvl="1"/>
            <a:r>
              <a:rPr lang="en-US" dirty="0" smtClean="0"/>
              <a:t>Electrician</a:t>
            </a:r>
          </a:p>
          <a:p>
            <a:pPr lvl="1"/>
            <a:r>
              <a:rPr lang="en-US" dirty="0" smtClean="0"/>
              <a:t>Fab Shop</a:t>
            </a:r>
          </a:p>
          <a:p>
            <a:pPr lvl="1"/>
            <a:r>
              <a:rPr lang="en-US" dirty="0" smtClean="0"/>
              <a:t>Habitat for Humanity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5EBA-FA0C-4D2C-86FD-6BF56252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461A-BE6D-42E9-B923-D423FFBFD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projects grow in size and number your space to safely work on them becomes a concern</a:t>
            </a:r>
          </a:p>
          <a:p>
            <a:r>
              <a:rPr lang="en-US" dirty="0"/>
              <a:t>Plan ahead</a:t>
            </a:r>
          </a:p>
          <a:p>
            <a:r>
              <a:rPr lang="en-US" dirty="0"/>
              <a:t>Outdoor covered space is a good solution</a:t>
            </a:r>
          </a:p>
          <a:p>
            <a:r>
              <a:rPr lang="en-US" dirty="0"/>
              <a:t>Plan for portable welders (outlets)</a:t>
            </a:r>
          </a:p>
          <a:p>
            <a:r>
              <a:rPr lang="en-US" dirty="0"/>
              <a:t>Painting Large Projects :-(</a:t>
            </a:r>
          </a:p>
          <a:p>
            <a:r>
              <a:rPr lang="en-US" dirty="0"/>
              <a:t>Moving Large Projects (hoist and forklift)</a:t>
            </a:r>
          </a:p>
        </p:txBody>
      </p:sp>
    </p:spTree>
    <p:extLst>
      <p:ext uri="{BB962C8B-B14F-4D97-AF65-F5344CB8AC3E}">
        <p14:creationId xmlns:p14="http://schemas.microsoft.com/office/powerpoint/2010/main" val="6145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2A02-ACB6-47F2-8CAB-D4BC3BC0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E8F79-F6B2-4D2C-87BA-E9B33E25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ahead to show projects at the local fair or have a “open house”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68D6-CAC4-4D99-A291-3FF1442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are Everywhere</a:t>
            </a:r>
          </a:p>
        </p:txBody>
      </p:sp>
      <p:pic>
        <p:nvPicPr>
          <p:cNvPr id="2050" name="Picture 2" descr="Image result for hose hangers">
            <a:extLst>
              <a:ext uri="{FF2B5EF4-FFF2-40B4-BE49-F238E27FC236}">
                <a16:creationId xmlns:a16="http://schemas.microsoft.com/office/drawing/2014/main" id="{6893AC34-B0C0-492E-A576-FC0206F3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90" y="1538290"/>
            <a:ext cx="4509655" cy="45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2F2F2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5883</TotalTime>
  <Words>363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Wingdings</vt:lpstr>
      <vt:lpstr>Office Theme</vt:lpstr>
      <vt:lpstr>Developing Project Resources</vt:lpstr>
      <vt:lpstr>Project Based Learning</vt:lpstr>
      <vt:lpstr>Considerations for Project Selection</vt:lpstr>
      <vt:lpstr>Project Size</vt:lpstr>
      <vt:lpstr>Tooling</vt:lpstr>
      <vt:lpstr>Your skills</vt:lpstr>
      <vt:lpstr>Shop Space</vt:lpstr>
      <vt:lpstr>Community</vt:lpstr>
      <vt:lpstr>Ideas are Everywhere</vt:lpstr>
      <vt:lpstr>Ideas are Everywhere</vt:lpstr>
      <vt:lpstr>Ideas are Everywhere</vt:lpstr>
      <vt:lpstr>Ideas are Everywhere</vt:lpstr>
      <vt:lpstr>Ideas are Everywhere</vt:lpstr>
      <vt:lpstr>Facebook Group</vt:lpstr>
      <vt:lpstr>Facebook </vt:lpstr>
      <vt:lpstr>Facebook</vt:lpstr>
      <vt:lpstr>Facebook</vt:lpstr>
      <vt:lpstr>NAAE Communities of Practice (COP)</vt:lpstr>
      <vt:lpstr>Web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Registration – A brief overview</dc:title>
  <dc:creator>mspiess</dc:creator>
  <cp:lastModifiedBy>Michael Spiess</cp:lastModifiedBy>
  <cp:revision>51</cp:revision>
  <dcterms:created xsi:type="dcterms:W3CDTF">2017-06-22T21:45:49Z</dcterms:created>
  <dcterms:modified xsi:type="dcterms:W3CDTF">2018-06-23T23:10:14Z</dcterms:modified>
</cp:coreProperties>
</file>