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4" r:id="rId6"/>
    <p:sldId id="265" r:id="rId7"/>
    <p:sldId id="263" r:id="rId8"/>
    <p:sldId id="262" r:id="rId9"/>
    <p:sldId id="259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E55D-722E-4239-83F5-E478FD6FB6CA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8E8D-8D7A-42D1-9BCF-FEC57B31A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6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6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8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9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559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6/19/2022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CATA Skills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A61F-3229-4D7E-8721-151BBC2AD6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Stanley 46-123 12&quot; Contractor Grade Combination Square - Walmart.com">
            <a:extLst>
              <a:ext uri="{FF2B5EF4-FFF2-40B4-BE49-F238E27FC236}">
                <a16:creationId xmlns:a16="http://schemas.microsoft.com/office/drawing/2014/main" id="{0F207B2B-4ABC-B78D-BEE2-437BB7A10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86" y="72760"/>
            <a:ext cx="2134154" cy="191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0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gedweb.org/AgMechanicsCurriculumProject/Projects/index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7C243-E2C7-D232-B9F0-42985BC14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Small Shop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6008E-0900-3C04-4E1F-96350BBFE7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Mike Spiess, Brett Baker, Michael Thomas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A3708-F664-9DDA-D931-FB0A230E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8571D-071C-84A0-4027-2E1BB44F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EDF0C8-9CDC-A85F-CA7A-F17064E2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</a:p>
        </p:txBody>
      </p:sp>
    </p:spTree>
    <p:extLst>
      <p:ext uri="{BB962C8B-B14F-4D97-AF65-F5344CB8AC3E}">
        <p14:creationId xmlns:p14="http://schemas.microsoft.com/office/powerpoint/2010/main" val="188976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CD8F-7110-D10B-C7EC-D74DD786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Project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F5451-255F-0A38-527F-52FCBB1A3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SLO matrix</a:t>
            </a:r>
          </a:p>
          <a:p>
            <a:r>
              <a:rPr lang="en-US" dirty="0"/>
              <a:t>Select 1 project for each rotation</a:t>
            </a:r>
          </a:p>
          <a:p>
            <a:r>
              <a:rPr lang="en-US" dirty="0"/>
              <a:t>Select projects that will increase your skills, not ones that you are comfortable with!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D98FA-8EAA-7726-50A4-712D3B0F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A8072-0185-A7C7-47AA-B0DFEBBA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E6FC4B-C719-C665-83BD-B32B4F93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1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A989-22E8-3738-A179-ED0E611B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9239-D359-B26A-C2FB-9FCA3F8C1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Thoughts on the workshop?</a:t>
            </a:r>
          </a:p>
          <a:p>
            <a:r>
              <a:rPr lang="en-US" dirty="0"/>
              <a:t>Plans are all online (QR code) see handout. </a:t>
            </a:r>
          </a:p>
          <a:p>
            <a:r>
              <a:rPr lang="en-US" dirty="0"/>
              <a:t>Lots of other projects: </a:t>
            </a:r>
            <a:r>
              <a:rPr lang="en-US" dirty="0">
                <a:hlinkClick r:id="rId2"/>
              </a:rPr>
              <a:t>http://www.agedweb.org/AgMechanicsCurriculumProject/Projects/index.htm</a:t>
            </a:r>
            <a:r>
              <a:rPr lang="en-US" dirty="0"/>
              <a:t> </a:t>
            </a:r>
          </a:p>
          <a:p>
            <a:r>
              <a:rPr lang="en-US" dirty="0"/>
              <a:t>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D9F10-ED62-3C37-1333-D320A785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34E75-1C99-4DF0-C854-C0E04590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2C391C-9B57-CE62-D2CE-BDDC4A06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2F4D89-D8A4-5AFC-2FD6-792E532ED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708889"/>
            <a:ext cx="2380370" cy="238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35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F332-12E3-B1D3-DAB4-67962E3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C7F43-9713-1003-6DD8-897164DDE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 – Name, School, Years Teaching</a:t>
            </a:r>
          </a:p>
          <a:p>
            <a:r>
              <a:rPr lang="en-US" dirty="0"/>
              <a:t>Agenda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Project 1</a:t>
            </a:r>
          </a:p>
          <a:p>
            <a:pPr lvl="1"/>
            <a:r>
              <a:rPr lang="en-US" dirty="0"/>
              <a:t>Project 2</a:t>
            </a:r>
          </a:p>
          <a:p>
            <a:pPr lvl="1"/>
            <a:r>
              <a:rPr lang="en-US" dirty="0"/>
              <a:t>Project 3</a:t>
            </a:r>
          </a:p>
          <a:p>
            <a:pPr lvl="1"/>
            <a:r>
              <a:rPr lang="en-US" dirty="0"/>
              <a:t>Wrap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94402-71ED-9865-863D-093FDCE3A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207CD-F731-F34D-F00A-DC4D933C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1E6308-3F9E-34F6-438A-9429A951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2480-BE3C-759D-5D7D-ECA2285B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pSp>
        <p:nvGrpSpPr>
          <p:cNvPr id="5" name="Canvas 1">
            <a:extLst>
              <a:ext uri="{FF2B5EF4-FFF2-40B4-BE49-F238E27FC236}">
                <a16:creationId xmlns:a16="http://schemas.microsoft.com/office/drawing/2014/main" id="{7B070204-15B0-1B27-E2FD-AC976E3F79D0}"/>
              </a:ext>
            </a:extLst>
          </p:cNvPr>
          <p:cNvGrpSpPr/>
          <p:nvPr/>
        </p:nvGrpSpPr>
        <p:grpSpPr>
          <a:xfrm>
            <a:off x="246186" y="1697099"/>
            <a:ext cx="7995139" cy="5015766"/>
            <a:chOff x="0" y="0"/>
            <a:chExt cx="5486400" cy="3200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9C6176-A99B-1E7D-4EC2-B6AD31466A93}"/>
                </a:ext>
              </a:extLst>
            </p:cNvPr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  <a:solidFill>
              <a:prstClr val="white"/>
            </a:solidFill>
            <a:ln>
              <a:solidFill>
                <a:schemeClr val="tx1"/>
              </a:solidFill>
            </a:ln>
          </p:spPr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B23920C1-EAA1-76B4-7552-27AC97B15976}"/>
                </a:ext>
              </a:extLst>
            </p:cNvPr>
            <p:cNvSpPr txBox="1"/>
            <p:nvPr/>
          </p:nvSpPr>
          <p:spPr>
            <a:xfrm>
              <a:off x="228600" y="142875"/>
              <a:ext cx="1504950" cy="6286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 Learning Outcomes</a:t>
              </a:r>
              <a:endPara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DF2DA4B0-C804-C981-3374-7B5C8AF4BDD9}"/>
                </a:ext>
              </a:extLst>
            </p:cNvPr>
            <p:cNvSpPr txBox="1"/>
            <p:nvPr/>
          </p:nvSpPr>
          <p:spPr>
            <a:xfrm>
              <a:off x="3705225" y="171450"/>
              <a:ext cx="1466850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Tooling</a:t>
              </a:r>
              <a:endPara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8C258108-E47B-81C3-4E60-A08108278C7D}"/>
                </a:ext>
              </a:extLst>
            </p:cNvPr>
            <p:cNvSpPr txBox="1"/>
            <p:nvPr/>
          </p:nvSpPr>
          <p:spPr>
            <a:xfrm>
              <a:off x="2019300" y="1152525"/>
              <a:ext cx="1266825" cy="5715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Projects</a:t>
              </a:r>
              <a:endPara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780F14C-F5F5-195B-F2DE-6195F9BF387F}"/>
                </a:ext>
              </a:extLst>
            </p:cNvPr>
            <p:cNvCxnSpPr/>
            <p:nvPr/>
          </p:nvCxnSpPr>
          <p:spPr>
            <a:xfrm>
              <a:off x="1085850" y="800100"/>
              <a:ext cx="1066800" cy="609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56A6D1E-2C93-4ECC-530C-95A3DFA85602}"/>
                </a:ext>
              </a:extLst>
            </p:cNvPr>
            <p:cNvCxnSpPr/>
            <p:nvPr/>
          </p:nvCxnSpPr>
          <p:spPr>
            <a:xfrm flipH="1">
              <a:off x="3305175" y="609600"/>
              <a:ext cx="1095375" cy="8001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5EE6F1C1-1AE4-7D7E-1D33-ABE54F434553}"/>
                </a:ext>
              </a:extLst>
            </p:cNvPr>
            <p:cNvSpPr txBox="1"/>
            <p:nvPr/>
          </p:nvSpPr>
          <p:spPr>
            <a:xfrm>
              <a:off x="371475" y="2228850"/>
              <a:ext cx="1343025" cy="7524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Your Skills</a:t>
              </a:r>
              <a:endPara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88484E3B-D2E1-9C65-477B-2E3DFC88F179}"/>
                </a:ext>
              </a:extLst>
            </p:cNvPr>
            <p:cNvSpPr txBox="1"/>
            <p:nvPr/>
          </p:nvSpPr>
          <p:spPr>
            <a:xfrm>
              <a:off x="3705225" y="2257425"/>
              <a:ext cx="1390650" cy="7048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Course Management</a:t>
              </a:r>
              <a:endPara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BF7E9A4-1F75-2E74-23AC-2CA2FFDFB6FD}"/>
                </a:ext>
              </a:extLst>
            </p:cNvPr>
            <p:cNvCxnSpPr>
              <a:stCxn id="13" idx="0"/>
            </p:cNvCxnSpPr>
            <p:nvPr/>
          </p:nvCxnSpPr>
          <p:spPr>
            <a:xfrm flipH="1" flipV="1">
              <a:off x="3276600" y="1609725"/>
              <a:ext cx="1123950" cy="647700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25837BD-FD50-E682-3D3C-A80DAE53B189}"/>
                </a:ext>
              </a:extLst>
            </p:cNvPr>
            <p:cNvCxnSpPr/>
            <p:nvPr/>
          </p:nvCxnSpPr>
          <p:spPr>
            <a:xfrm flipV="1">
              <a:off x="1066800" y="1666875"/>
              <a:ext cx="1095375" cy="695325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1256CF-6C67-1D2B-E94F-AAF6ECF34687}"/>
                </a:ext>
              </a:extLst>
            </p:cNvPr>
            <p:cNvCxnSpPr/>
            <p:nvPr/>
          </p:nvCxnSpPr>
          <p:spPr>
            <a:xfrm flipH="1">
              <a:off x="4572000" y="676275"/>
              <a:ext cx="38100" cy="1457325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CE821E4-8259-166F-44CA-C8A9A9EE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47F117-AC98-B5B7-BC18-C8925510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3</a:t>
            </a:fld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619A945-C2CF-DFC1-287C-EA893123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2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CC04-DAF0-B4CC-4D5E-57EB3277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FC35-8A15-6F66-910E-BF224036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projects require measuring, plan reading, layout.   Projects should build on these basic skills.</a:t>
            </a:r>
          </a:p>
          <a:p>
            <a:r>
              <a:rPr lang="en-US" dirty="0"/>
              <a:t>The mix of projects should achieve the SLOs for the course or pathway.</a:t>
            </a:r>
          </a:p>
          <a:p>
            <a:r>
              <a:rPr lang="en-US" dirty="0"/>
              <a:t>Don’t be afraid to alter projects to fit your desired SLOs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9205F-7BB8-5292-88BF-3CD015D0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8A0FE-23C0-701A-8730-C0C2135A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70EB9F-7200-2126-48AC-CD056667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6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A6FA-657E-E879-8D2F-FE4B8D22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0211-DEC7-390F-FBBD-29ACFA192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Tooling can be limited, but commonly projects can be built with different tools.   For example use pop rivets or a spot welder.  </a:t>
            </a:r>
          </a:p>
          <a:p>
            <a:r>
              <a:rPr lang="en-US" dirty="0"/>
              <a:t>SLOs may be targeted to use of different tools.   For example you may want students to use a circular saw.  So cut with the circular saw not a miter saw.   Use a band saw or a jig saw. </a:t>
            </a:r>
          </a:p>
          <a:p>
            <a:r>
              <a:rPr lang="en-US" dirty="0"/>
              <a:t>Budget for tools to fill in gaps.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812A7-160D-2EF2-E475-F68BD759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AD017-6DD4-0E14-FDB1-14491290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814430-0422-BE51-DEE3-174EEFC1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6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C5D1-2058-3F31-8CD6-A635E09A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Stool Example</a:t>
            </a:r>
          </a:p>
        </p:txBody>
      </p:sp>
      <p:pic>
        <p:nvPicPr>
          <p:cNvPr id="5" name="Picture 4" descr="A picture containing indoor, furniture, cluttered&#10;&#10;Description automatically generated">
            <a:extLst>
              <a:ext uri="{FF2B5EF4-FFF2-40B4-BE49-F238E27FC236}">
                <a16:creationId xmlns:a16="http://schemas.microsoft.com/office/drawing/2014/main" id="{E1029760-388E-1722-7E0A-E479CDA4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r="42083"/>
          <a:stretch/>
        </p:blipFill>
        <p:spPr>
          <a:xfrm>
            <a:off x="0" y="1371600"/>
            <a:ext cx="4584700" cy="548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3AEF49-E5A6-F2E6-391F-F8358EAB4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r="17222"/>
          <a:stretch/>
        </p:blipFill>
        <p:spPr>
          <a:xfrm rot="5400000">
            <a:off x="4392976" y="2106976"/>
            <a:ext cx="5486400" cy="401564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05740-1E0A-328C-BF3F-F91F13E3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D822B-D2D9-D6B5-A0FC-EA720E17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6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018815F-2005-FA1E-CD53-1D49ED4A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7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B6CE-CCD5-421D-0343-B9935691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E1CB-01A2-CB9C-8A10-CDACE6CC1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Practice!  </a:t>
            </a:r>
          </a:p>
          <a:p>
            <a:r>
              <a:rPr lang="en-US" dirty="0"/>
              <a:t>Look for professional tips from industry or veteran teachers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AF52E-FA3F-851C-F58B-72019F47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C386-B408-49F1-F23C-54859991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3D328E-0AA8-A5D1-22E9-B539DE85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2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9B87D-992D-BDE7-525B-A7E3B4EF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9CD8-7CAE-AB97-C68A-24EB7C935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Size</a:t>
            </a:r>
          </a:p>
          <a:p>
            <a:r>
              <a:rPr lang="en-US" dirty="0"/>
              <a:t>Bottlenecks</a:t>
            </a:r>
          </a:p>
          <a:p>
            <a:r>
              <a:rPr lang="en-US" dirty="0"/>
              <a:t>Rotations</a:t>
            </a:r>
          </a:p>
          <a:p>
            <a:r>
              <a:rPr lang="en-US" dirty="0"/>
              <a:t>More students = Less projects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0288A-E299-7DF8-2B03-90D2394F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4F4E3-2AA0-BBD3-D659-21E11E2A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6CD3E8-EBF0-B4ED-3576-EE10DFA2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A706-5F9A-5E57-4E3D-46DE8B83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BB5B4-81D9-91EE-5255-389AF40593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Safety Glasses</a:t>
            </a:r>
          </a:p>
          <a:p>
            <a:r>
              <a:rPr lang="en-US" dirty="0"/>
              <a:t>Power Miter Saw</a:t>
            </a:r>
          </a:p>
          <a:p>
            <a:pPr lvl="1"/>
            <a:r>
              <a:rPr lang="en-US" dirty="0"/>
              <a:t>Securely material to fence</a:t>
            </a:r>
          </a:p>
          <a:p>
            <a:pPr lvl="1"/>
            <a:r>
              <a:rPr lang="en-US" dirty="0"/>
              <a:t>Hands width away from blade</a:t>
            </a:r>
          </a:p>
          <a:p>
            <a:pPr lvl="1"/>
            <a:r>
              <a:rPr lang="en-US" dirty="0"/>
              <a:t>Smooth gentle action</a:t>
            </a:r>
          </a:p>
          <a:p>
            <a:pPr lvl="1"/>
            <a:r>
              <a:rPr lang="en-US" dirty="0"/>
              <a:t>Don’t cross hands</a:t>
            </a:r>
          </a:p>
          <a:p>
            <a:r>
              <a:rPr lang="en-US" dirty="0"/>
              <a:t>Hot Metal</a:t>
            </a:r>
          </a:p>
          <a:p>
            <a:pPr lvl="1"/>
            <a:r>
              <a:rPr lang="en-US" dirty="0"/>
              <a:t>Use gloves</a:t>
            </a:r>
          </a:p>
          <a:p>
            <a:pPr lvl="1"/>
            <a:r>
              <a:rPr lang="en-US" dirty="0"/>
              <a:t>Be careful around other students with hot steel</a:t>
            </a:r>
          </a:p>
          <a:p>
            <a:r>
              <a:rPr lang="en-US" dirty="0"/>
              <a:t>Drill Press</a:t>
            </a:r>
          </a:p>
          <a:p>
            <a:pPr lvl="1"/>
            <a:r>
              <a:rPr lang="en-US" dirty="0"/>
              <a:t>Clamp Metal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98F54A-4A99-F2FF-8798-4CD9E4EA26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Brad </a:t>
            </a:r>
            <a:r>
              <a:rPr lang="en-US" dirty="0" err="1"/>
              <a:t>Nailer</a:t>
            </a:r>
            <a:endParaRPr lang="en-US" dirty="0"/>
          </a:p>
          <a:p>
            <a:pPr lvl="1"/>
            <a:r>
              <a:rPr lang="en-US" dirty="0"/>
              <a:t>Hold material out of range of the nails</a:t>
            </a:r>
          </a:p>
          <a:p>
            <a:pPr lvl="1"/>
            <a:r>
              <a:rPr lang="en-US" dirty="0"/>
              <a:t>Don’t point at people</a:t>
            </a:r>
          </a:p>
          <a:p>
            <a:r>
              <a:rPr lang="en-US" dirty="0"/>
              <a:t>Band Saw</a:t>
            </a:r>
          </a:p>
          <a:p>
            <a:pPr lvl="1"/>
            <a:r>
              <a:rPr lang="en-US" dirty="0"/>
              <a:t>Hands away from blade</a:t>
            </a:r>
          </a:p>
          <a:p>
            <a:pPr lvl="1"/>
            <a:r>
              <a:rPr lang="en-US" dirty="0"/>
              <a:t>Care with tight radius</a:t>
            </a:r>
          </a:p>
          <a:p>
            <a:r>
              <a:rPr lang="en-US" dirty="0"/>
              <a:t>Electricity</a:t>
            </a:r>
          </a:p>
          <a:p>
            <a:pPr lvl="1"/>
            <a:r>
              <a:rPr lang="en-US" dirty="0"/>
              <a:t>Insert probes carefully with fingers off the metal tips!</a:t>
            </a:r>
          </a:p>
          <a:p>
            <a:pPr lvl="1"/>
            <a:r>
              <a:rPr lang="en-US" dirty="0"/>
              <a:t>Secure devices before energizing. 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3879C6-C4A6-81D2-239C-5B90EAB5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D7E8A-4F21-8D52-735E-55CA2D9B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CATA Skills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FDFD5-1CCF-8EB9-4E7A-972D3339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A61F-3229-4D7E-8721-151BBC2AD6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90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376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Small Shop Projects</vt:lpstr>
      <vt:lpstr>Introduction</vt:lpstr>
      <vt:lpstr>Overview</vt:lpstr>
      <vt:lpstr>SLOs</vt:lpstr>
      <vt:lpstr>Tooling</vt:lpstr>
      <vt:lpstr>Step Stool Example</vt:lpstr>
      <vt:lpstr>Your Skills</vt:lpstr>
      <vt:lpstr>Course Management</vt:lpstr>
      <vt:lpstr>Safety Review</vt:lpstr>
      <vt:lpstr>Workshop Project Selection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Shop Projects</dc:title>
  <dc:creator>Michael Spiess</dc:creator>
  <cp:lastModifiedBy>Michael Spiess</cp:lastModifiedBy>
  <cp:revision>3</cp:revision>
  <dcterms:created xsi:type="dcterms:W3CDTF">2022-06-16T13:00:04Z</dcterms:created>
  <dcterms:modified xsi:type="dcterms:W3CDTF">2022-06-16T15:58:20Z</dcterms:modified>
</cp:coreProperties>
</file>